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9" r:id="rId2"/>
    <p:sldId id="323" r:id="rId3"/>
    <p:sldId id="367" r:id="rId4"/>
    <p:sldId id="368" r:id="rId5"/>
    <p:sldId id="366" r:id="rId6"/>
    <p:sldId id="369" r:id="rId7"/>
    <p:sldId id="344" r:id="rId8"/>
    <p:sldId id="362" r:id="rId9"/>
    <p:sldId id="363" r:id="rId10"/>
    <p:sldId id="370" r:id="rId11"/>
    <p:sldId id="365" r:id="rId12"/>
    <p:sldId id="343" r:id="rId13"/>
    <p:sldId id="345" r:id="rId14"/>
    <p:sldId id="348" r:id="rId15"/>
    <p:sldId id="357" r:id="rId16"/>
    <p:sldId id="349" r:id="rId17"/>
    <p:sldId id="350" r:id="rId18"/>
    <p:sldId id="358" r:id="rId19"/>
    <p:sldId id="359" r:id="rId20"/>
    <p:sldId id="351" r:id="rId21"/>
    <p:sldId id="356" r:id="rId22"/>
    <p:sldId id="354" r:id="rId23"/>
    <p:sldId id="355" r:id="rId24"/>
    <p:sldId id="360" r:id="rId25"/>
    <p:sldId id="341" r:id="rId26"/>
    <p:sldId id="347" r:id="rId27"/>
    <p:sldId id="371" r:id="rId28"/>
    <p:sldId id="372" r:id="rId29"/>
    <p:sldId id="342" r:id="rId30"/>
    <p:sldId id="373" r:id="rId31"/>
    <p:sldId id="374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F Quebec Stamp" pitchFamily="2" charset="0"/>
      <p:regular r:id="rId39"/>
    </p:embeddedFont>
    <p:embeddedFont>
      <p:font typeface="Fira Sans Book" panose="020B0503050000020004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11B"/>
    <a:srgbClr val="006FBA"/>
    <a:srgbClr val="FFFFFF"/>
    <a:srgbClr val="D0CECE"/>
    <a:srgbClr val="00A499"/>
    <a:srgbClr val="D8E9DF"/>
    <a:srgbClr val="4472C4"/>
    <a:srgbClr val="FFFFE6"/>
    <a:srgbClr val="00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9" autoAdjust="0"/>
    <p:restoredTop sz="80733" autoAdjust="0"/>
  </p:normalViewPr>
  <p:slideViewPr>
    <p:cSldViewPr snapToGrid="0">
      <p:cViewPr varScale="1">
        <p:scale>
          <a:sx n="55" d="100"/>
          <a:sy n="55" d="100"/>
        </p:scale>
        <p:origin x="69" y="6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14" y="6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1D309-55E9-462F-998C-6C03EDBEF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DC36-CCA5-45D8-AF96-690A95BB1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0891-CB36-42FB-BB5D-8EE4ADC66E4F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50EC3-8129-40CC-B439-3905CA260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AE8D-F542-4953-A687-62FD88770D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7ED35-6413-40EA-AE76-96AC74A5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8B74-031D-499D-81FD-AF72FF017BD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EF932-75D1-476C-8DA0-DF5E5F493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2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49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7: </a:t>
            </a:r>
          </a:p>
          <a:p>
            <a:endParaRPr lang="en-US" dirty="0"/>
          </a:p>
          <a:p>
            <a:r>
              <a:rPr lang="en-US" dirty="0"/>
              <a:t>TBB Parallel execution interfaces: </a:t>
            </a:r>
          </a:p>
          <a:p>
            <a:r>
              <a:rPr lang="en-US" dirty="0"/>
              <a:t>Algorithms (patterns); Flow graph; Parallel STL</a:t>
            </a:r>
          </a:p>
          <a:p>
            <a:r>
              <a:rPr lang="en-US" dirty="0"/>
              <a:t>Low-level interfaces: tasks, Task arenas, Global control</a:t>
            </a:r>
          </a:p>
          <a:p>
            <a:endParaRPr lang="en-US" dirty="0"/>
          </a:p>
          <a:p>
            <a:r>
              <a:rPr lang="en-US" dirty="0"/>
              <a:t>Execution model independent TBB interfaces:</a:t>
            </a:r>
          </a:p>
          <a:p>
            <a:r>
              <a:rPr lang="en-US" dirty="0"/>
              <a:t>Concurrent containers: Hash tables, Queues, Vectors</a:t>
            </a:r>
          </a:p>
          <a:p>
            <a:r>
              <a:rPr lang="en-US" dirty="0"/>
              <a:t>Memory allocation</a:t>
            </a:r>
          </a:p>
          <a:p>
            <a:r>
              <a:rPr lang="en-US" dirty="0"/>
              <a:t>Sync primitives, thread-local storage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7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4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BB8A-D810-41E7-8D4E-E2EB633F9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2FD64-9B58-4ABB-8584-94C317A17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8203-4C78-4FC5-93B7-39174C12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976B-B733-4B59-B7AA-F34E50F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20E7-8DAB-4669-819E-08DEF6A4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6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78CF-E7DC-47A0-AF29-1285CEE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3572-6931-44D3-8938-5BCF12B96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1455-24E4-49C8-A990-D28A294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2B45-F0CA-483F-93E5-9A745472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D411-DF9F-49CE-B98D-4453D5DB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8E28D-DA4B-4A94-8F3E-8C41DA144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7F373-0DB3-4EB1-B863-07A8E7148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A661-5310-4746-AB0A-6835E2C8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B654-C175-48B1-9CAA-7BEC460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CB12-D7CD-4856-8A8C-C17D3B2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BEC-8DC8-42C7-98C5-2EB69332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D193-6F81-47A7-A445-6C4C2C428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EC0D-E2DD-4BD6-AAB7-57C14A38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1314A-19D7-4F05-A2D3-1ADB7903A535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6804-CFA7-470E-936C-F323B491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7F48-A41D-4AFE-991E-91591FFC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ED77-B299-4C15-97A4-C66DB4D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8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E30-9D4D-44C7-97F9-B8BC0AAB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0375-BFA4-4A7B-AF30-B3DC79E3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Fira Sans Book" panose="020B0503050000020004" pitchFamily="34" charset="0"/>
              </a:defRPr>
            </a:lvl1pPr>
            <a:lvl2pPr>
              <a:defRPr baseline="0">
                <a:latin typeface="Fira Sans Book" panose="020B0503050000020004" pitchFamily="34" charset="0"/>
              </a:defRPr>
            </a:lvl2pPr>
            <a:lvl3pPr>
              <a:defRPr baseline="0">
                <a:latin typeface="Fira Sans Book" panose="020B0503050000020004" pitchFamily="34" charset="0"/>
              </a:defRPr>
            </a:lvl3pPr>
            <a:lvl4pPr>
              <a:defRPr baseline="0">
                <a:latin typeface="Fira Sans Book" panose="020B0503050000020004" pitchFamily="34" charset="0"/>
              </a:defRPr>
            </a:lvl4pPr>
            <a:lvl5pPr>
              <a:defRPr baseline="0">
                <a:latin typeface="Fira Sans Book" panose="020B05030500000200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53907-0DED-48DC-8CDC-C9463AC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2619-4806-4E22-B631-7B66B80F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E1F4-C899-41CF-A8C6-22D4254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45A4-0A94-4E76-973C-2CBAA26B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82326-28DD-4909-BD63-347C64403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5E0C-DF56-4AD4-8743-506C108E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803F-2318-464D-B9C1-82AE28D0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F0C43-FBF6-4643-A3BC-8E19CE5A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F2F-B891-4452-8A75-13D5BD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A7BB-5E3C-417B-8EA7-06B3B229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20598-D652-4A3C-BC73-8D23290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C844-7659-4C66-A4FA-A093971E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A307-1D5B-4639-A9F9-26C814B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E65E-41A6-4BDB-B021-B62E73EC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960C-7E48-47EE-9E81-D2B3540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AAB35-000E-4988-AEB0-EFFFA59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C393-4EA6-45ED-B8A5-ECD71648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936E6-A4B1-4A26-BC85-FB486ED10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07AA0-8B8F-4C71-80A6-7A4938099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98830-88BA-4968-8225-4A15297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BDB88-E3D1-4F59-9929-233CFBB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08D7D-9AC3-4357-BFA2-A95F91F0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B87C-F525-4A1D-9581-9CAB28AD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0DF9A-6F4F-49FA-89E0-D9DA1745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57C1-F6B1-4312-AC14-D263B1BE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8699-D5B8-4B4C-993A-23A02E6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45C9B-93D2-41A5-A3FC-5FDF5A1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E02E2-1CE2-4CB3-92BD-33EF62F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705D-C980-4558-A655-C52DD0C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1E-60CA-4698-B3A7-D2E85FC1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C31A-88F6-4F1F-B49E-488C802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5E67C-798F-4E1C-A7C3-D0B66E96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5ECF-E364-4212-ADFE-5953AFCF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0466-0ECA-4846-BEE0-D4A9BEF6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1A9A6-D7A7-449C-994D-BF7683E2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1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9C35-813E-44E4-AE18-3608AB3E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1FE2E-5C84-4BB2-9F45-B4794F22E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074A-308C-4B30-9171-58BD9DD2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6EF9-30FD-4D00-A7E1-F3D09241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1DEA0-C9EC-4BF0-BAE9-10A7C513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409F-9947-414F-9036-4E64E77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13E4B-C58D-49D1-B118-A23BC06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285D-1004-467A-878C-6F85EDD8B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1CC7-BC6B-4B74-8B6E-F033FCAB6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72AC6-8724-4A85-B510-93FEE1FC801D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FFEE-1D8C-4047-BCB2-6C9C0261B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C9D1-01F1-4DFE-9606-57B6E1AD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811B"/>
          </a:solidFill>
          <a:latin typeface="Fira Sans Book" panose="020B0503050000020004" pitchFamily="34" charset="0"/>
          <a:ea typeface="Fira Sans Book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4719E0-5B26-424B-99FE-28BEE15B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/>
          <a:stretch/>
        </p:blipFill>
        <p:spPr bwMode="auto">
          <a:xfrm>
            <a:off x="0" y="0"/>
            <a:ext cx="12192000" cy="68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1991-CBFD-4181-9547-D1AC453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449" y="3183581"/>
            <a:ext cx="4343977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and </a:t>
            </a:r>
            <a:r>
              <a:rPr lang="en-US" sz="4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Systems </a:t>
            </a:r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0F6B4-17F2-491F-846B-4816627E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1238" y="5414377"/>
            <a:ext cx="3410416" cy="98168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Pavel Krömer,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Dept. of Computer Science,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VSB – Technical University of Ostrava</a:t>
            </a:r>
          </a:p>
        </p:txBody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D5BF85-0D89-4466-A593-4C4EE999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82" y="5177184"/>
            <a:ext cx="755871" cy="10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Charm++ execution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701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Based on the actor programming model and data-flow execution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Relies on the parallel slackness property</a:t>
            </a:r>
          </a:p>
          <a:p>
            <a:r>
              <a:rPr lang="en-US" dirty="0"/>
              <a:t>parallelism in an application largely exceeds the no. of processors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Runtime can employ intelligent load-balancing and task scheduling etc.</a:t>
            </a:r>
          </a:p>
          <a:p>
            <a:r>
              <a:rPr lang="en-US" dirty="0"/>
              <a:t>automatic overlap between communication and computation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D053C6-AEE9-4BDE-A01B-C3ED4C4B9903}"/>
              </a:ext>
            </a:extLst>
          </p:cNvPr>
          <p:cNvGrpSpPr/>
          <p:nvPr/>
        </p:nvGrpSpPr>
        <p:grpSpPr>
          <a:xfrm>
            <a:off x="6796489" y="1152618"/>
            <a:ext cx="5603913" cy="5581555"/>
            <a:chOff x="6796489" y="1152618"/>
            <a:chExt cx="5603913" cy="55815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191471-4DCE-454B-A7C6-49E0784B6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7055" y="1152618"/>
              <a:ext cx="4622780" cy="3202409"/>
            </a:xfrm>
            <a:prstGeom prst="rect">
              <a:avLst/>
            </a:prstGeom>
          </p:spPr>
        </p:pic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E87AE65A-0626-4F90-895C-CDE6C1ED9B09}"/>
                </a:ext>
              </a:extLst>
            </p:cNvPr>
            <p:cNvSpPr txBox="1">
              <a:spLocks/>
            </p:cNvSpPr>
            <p:nvPr/>
          </p:nvSpPr>
          <p:spPr>
            <a:xfrm>
              <a:off x="6796489" y="4355027"/>
              <a:ext cx="5603913" cy="23791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baseline="0">
                  <a:solidFill>
                    <a:schemeClr val="tx1"/>
                  </a:solidFill>
                  <a:latin typeface="Fira Sans Book" panose="020B05030500000200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baseline="0">
                  <a:solidFill>
                    <a:schemeClr val="tx1"/>
                  </a:solidFill>
                  <a:latin typeface="Fira Sans Book" panose="020B05030500000200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Fira Sans Book" panose="020B05030500000200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Fira Sans Book" panose="020B05030500000200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Fira Sans Book" panose="020B05030500000200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Message-driven scheduler on each processor</a:t>
              </a:r>
            </a:p>
            <a:p>
              <a:r>
                <a:rPr lang="en-US" sz="1800" dirty="0"/>
                <a:t>selects one of the entry method invocations targeted at some</a:t>
              </a:r>
            </a:p>
            <a:p>
              <a:r>
                <a:rPr lang="en-US" sz="1800" dirty="0"/>
                <a:t>object residing on its processor, unpacks the parameters for the invocation and</a:t>
              </a:r>
            </a:p>
            <a:p>
              <a:r>
                <a:rPr lang="en-US" sz="1800" dirty="0"/>
                <a:t>executes the entry method on the identified object with the given parameters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887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Charm++ load balancing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Chares assigned to CPU cores by the Charm++ runtime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Several load balancers with different strategies</a:t>
            </a:r>
          </a:p>
          <a:p>
            <a:r>
              <a:rPr lang="en-US" dirty="0"/>
              <a:t>Greedy</a:t>
            </a:r>
          </a:p>
          <a:p>
            <a:r>
              <a:rPr lang="en-US" dirty="0"/>
              <a:t>Refine</a:t>
            </a:r>
          </a:p>
          <a:p>
            <a:r>
              <a:rPr lang="en-US" dirty="0"/>
              <a:t>Hierarchical</a:t>
            </a:r>
          </a:p>
          <a:p>
            <a:r>
              <a:rPr lang="en-US" dirty="0"/>
              <a:t>Energy-aware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Load balancing goals</a:t>
            </a:r>
          </a:p>
          <a:p>
            <a:r>
              <a:rPr lang="en-US" dirty="0"/>
              <a:t>volume of computation; minimization of communication volume</a:t>
            </a:r>
          </a:p>
        </p:txBody>
      </p:sp>
    </p:spTree>
    <p:extLst>
      <p:ext uri="{BB962C8B-B14F-4D97-AF65-F5344CB8AC3E}">
        <p14:creationId xmlns:p14="http://schemas.microsoft.com/office/powerpoint/2010/main" val="7466340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Intel Thread Building Blocks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228675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Thread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C++ </a:t>
            </a:r>
            <a:r>
              <a:rPr lang="en-US" dirty="0">
                <a:solidFill>
                  <a:srgbClr val="EB811B"/>
                </a:solidFill>
              </a:rPr>
              <a:t>template library </a:t>
            </a:r>
            <a:br>
              <a:rPr lang="en-US" dirty="0"/>
            </a:br>
            <a:r>
              <a:rPr lang="en-US" dirty="0"/>
              <a:t>for parallel programming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</a:t>
            </a:r>
          </a:p>
          <a:p>
            <a:r>
              <a:rPr lang="en-US" sz="2400" dirty="0"/>
              <a:t>Parallel algorithms and data structures</a:t>
            </a:r>
          </a:p>
          <a:p>
            <a:r>
              <a:rPr lang="en-US" sz="2400" dirty="0"/>
              <a:t>Task scheduling and </a:t>
            </a:r>
            <a:r>
              <a:rPr lang="en-US" sz="2400" dirty="0">
                <a:solidFill>
                  <a:srgbClr val="EB811B"/>
                </a:solidFill>
              </a:rPr>
              <a:t>work stealing</a:t>
            </a:r>
          </a:p>
          <a:p>
            <a:r>
              <a:rPr lang="en-US" sz="2400" dirty="0"/>
              <a:t>Threads and synchronization primitives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BE027-52E1-4C04-8A91-784C3420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82" y="1239759"/>
            <a:ext cx="6162549" cy="35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651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TBBs perspective on SHM apps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levels of parallelism in a (shared memory) application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4947AA-B5FE-443F-8CEF-18258726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55" y="2458661"/>
            <a:ext cx="10515600" cy="43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1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Thread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Implements a </a:t>
            </a:r>
            <a:r>
              <a:rPr lang="en-US" dirty="0">
                <a:solidFill>
                  <a:srgbClr val="EB811B"/>
                </a:solidFill>
              </a:rPr>
              <a:t>relaxed sequential </a:t>
            </a:r>
            <a:r>
              <a:rPr lang="en-US" dirty="0"/>
              <a:t>execution model</a:t>
            </a:r>
          </a:p>
          <a:p>
            <a:r>
              <a:rPr lang="en-US" sz="2400" dirty="0"/>
              <a:t>use as much parallelism as possible, but still be able to run in a single thread</a:t>
            </a:r>
          </a:p>
          <a:p>
            <a:endParaRPr lang="en-US" sz="2400" dirty="0"/>
          </a:p>
          <a:p>
            <a:r>
              <a:rPr lang="en-US" sz="2400" dirty="0"/>
              <a:t>the sequential execution does not need to be super efficient</a:t>
            </a:r>
          </a:p>
          <a:p>
            <a:endParaRPr lang="en-US" sz="2400" dirty="0"/>
          </a:p>
          <a:p>
            <a:r>
              <a:rPr lang="en-US" sz="2400" dirty="0"/>
              <a:t>vs. programs that require parallelism to run correctly (e.g., producer-consumer)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33143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Thread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8C523-64FC-4553-9BE6-F9F4F820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" y="1141131"/>
            <a:ext cx="11558954" cy="55930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D843EB-72FE-4C66-BD93-CE28C977AFD2}"/>
              </a:ext>
            </a:extLst>
          </p:cNvPr>
          <p:cNvSpPr/>
          <p:nvPr/>
        </p:nvSpPr>
        <p:spPr>
          <a:xfrm>
            <a:off x="2996419" y="1068962"/>
            <a:ext cx="2699302" cy="3038804"/>
          </a:xfrm>
          <a:prstGeom prst="roundRect">
            <a:avLst/>
          </a:prstGeom>
          <a:solidFill>
            <a:srgbClr val="EB811B">
              <a:alpha val="50196"/>
            </a:srgbClr>
          </a:solidFill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10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ED44F-3D18-42A0-938C-1012EB4A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348" y="2849959"/>
            <a:ext cx="3905807" cy="39600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 Flow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Developers exploit parallelism at the </a:t>
            </a:r>
            <a:br>
              <a:rPr lang="en-US" dirty="0"/>
            </a:br>
            <a:r>
              <a:rPr lang="en-US" dirty="0"/>
              <a:t>design level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high-level design concept for shared memory applications</a:t>
            </a:r>
          </a:p>
          <a:p>
            <a:r>
              <a:rPr lang="en-US" dirty="0"/>
              <a:t>Parallelism as large computations that communicate by explicit message passing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Allows an efficient implementation of </a:t>
            </a:r>
            <a:br>
              <a:rPr lang="en-US" dirty="0"/>
            </a:br>
            <a:r>
              <a:rPr lang="en-US" dirty="0"/>
              <a:t>data flows and the representation of </a:t>
            </a:r>
            <a:br>
              <a:rPr lang="en-US" dirty="0"/>
            </a:br>
            <a:r>
              <a:rPr lang="en-US" dirty="0"/>
              <a:t>dependencies</a:t>
            </a:r>
          </a:p>
          <a:p>
            <a:r>
              <a:rPr lang="en-US" dirty="0"/>
              <a:t>Graph structure can be used at runtime to </a:t>
            </a:r>
            <a:br>
              <a:rPr lang="en-US" dirty="0"/>
            </a:br>
            <a:r>
              <a:rPr lang="en-US" dirty="0"/>
              <a:t>schedule the computations in parallel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6117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 Flow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1CA57-E452-4799-930C-23941F8E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1321"/>
            <a:ext cx="12192000" cy="28192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25C91-9F4C-49FB-BFC1-FAE402B042AB}"/>
              </a:ext>
            </a:extLst>
          </p:cNvPr>
          <p:cNvSpPr/>
          <p:nvPr/>
        </p:nvSpPr>
        <p:spPr>
          <a:xfrm>
            <a:off x="6189043" y="2901600"/>
            <a:ext cx="5842535" cy="2247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76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 Flow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AAC1C-EC0A-4C29-A136-50CC7501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90" y="1195551"/>
            <a:ext cx="8036676" cy="5662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59672A-D82A-4CD3-B83A-8B0217E795BD}"/>
              </a:ext>
            </a:extLst>
          </p:cNvPr>
          <p:cNvSpPr/>
          <p:nvPr/>
        </p:nvSpPr>
        <p:spPr>
          <a:xfrm>
            <a:off x="6096000" y="1308295"/>
            <a:ext cx="4046806" cy="2838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CD257-B089-47CA-B6D5-4F09EDBEE3D3}"/>
              </a:ext>
            </a:extLst>
          </p:cNvPr>
          <p:cNvSpPr/>
          <p:nvPr/>
        </p:nvSpPr>
        <p:spPr>
          <a:xfrm>
            <a:off x="2453134" y="4001294"/>
            <a:ext cx="4046806" cy="2838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3F58C-C2AD-4511-9A4A-3EE1D11B81ED}"/>
              </a:ext>
            </a:extLst>
          </p:cNvPr>
          <p:cNvSpPr/>
          <p:nvPr/>
        </p:nvSpPr>
        <p:spPr>
          <a:xfrm>
            <a:off x="6297557" y="3976157"/>
            <a:ext cx="4046806" cy="2838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41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Models, tools, and frameworks for shared memory multiprocessing</a:t>
            </a:r>
          </a:p>
          <a:p>
            <a:pPr lvl="1"/>
            <a:r>
              <a:rPr lang="en-US" dirty="0"/>
              <a:t>already discussed: a dive-in to fork-join with OpenMP</a:t>
            </a:r>
          </a:p>
          <a:p>
            <a:pPr lvl="1"/>
            <a:endParaRPr lang="en-US" dirty="0"/>
          </a:p>
          <a:p>
            <a:r>
              <a:rPr lang="en-US" dirty="0"/>
              <a:t>Literature</a:t>
            </a:r>
          </a:p>
          <a:p>
            <a:pPr lvl="1"/>
            <a:r>
              <a:rPr lang="en-US" dirty="0"/>
              <a:t>Michael D. McCool, James Reinders, Arch D. Robison, Structured Parallel Programming: Patterns for Efficient Computation, Elsevier, 2012. Ch. 1: Introduction, pp. 1 – 38</a:t>
            </a:r>
          </a:p>
          <a:p>
            <a:pPr lvl="1"/>
            <a:r>
              <a:rPr lang="en-US" dirty="0"/>
              <a:t>Michael Voss, Rafael </a:t>
            </a:r>
            <a:r>
              <a:rPr lang="en-US" dirty="0" err="1"/>
              <a:t>Asenjo</a:t>
            </a:r>
            <a:r>
              <a:rPr lang="en-US" dirty="0"/>
              <a:t>, James Reinders, Pro TBB: C++ Parallel Programming with Threading Building Blocks, </a:t>
            </a:r>
            <a:r>
              <a:rPr lang="en-US" dirty="0" err="1"/>
              <a:t>Apress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3363040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 Flow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Support of </a:t>
            </a:r>
            <a:br>
              <a:rPr lang="en-US" dirty="0"/>
            </a:br>
            <a:r>
              <a:rPr lang="en-US" dirty="0"/>
              <a:t>various node </a:t>
            </a:r>
            <a:br>
              <a:rPr lang="en-US" dirty="0"/>
            </a:br>
            <a:r>
              <a:rPr lang="en-US" dirty="0"/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DA895-D446-42A8-8041-2484AB24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209" y="1686990"/>
            <a:ext cx="7777785" cy="4903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A051BD-66C1-49D7-9CB1-F3175E616713}"/>
              </a:ext>
            </a:extLst>
          </p:cNvPr>
          <p:cNvSpPr/>
          <p:nvPr/>
        </p:nvSpPr>
        <p:spPr>
          <a:xfrm>
            <a:off x="3794400" y="2901600"/>
            <a:ext cx="7848594" cy="124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54543-8B58-41EE-B533-DDADC0BEC2D3}"/>
              </a:ext>
            </a:extLst>
          </p:cNvPr>
          <p:cNvSpPr/>
          <p:nvPr/>
        </p:nvSpPr>
        <p:spPr>
          <a:xfrm>
            <a:off x="3875991" y="4199440"/>
            <a:ext cx="7848594" cy="124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3D087-CFBD-4759-A916-12910266ADBC}"/>
              </a:ext>
            </a:extLst>
          </p:cNvPr>
          <p:cNvSpPr/>
          <p:nvPr/>
        </p:nvSpPr>
        <p:spPr>
          <a:xfrm>
            <a:off x="3829804" y="5426295"/>
            <a:ext cx="7848594" cy="124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9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 Flow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Ability to model</a:t>
            </a:r>
            <a:br>
              <a:rPr lang="en-US" dirty="0"/>
            </a:br>
            <a:r>
              <a:rPr lang="en-US" dirty="0"/>
              <a:t>various parallel </a:t>
            </a:r>
            <a:br>
              <a:rPr lang="en-US" dirty="0"/>
            </a:br>
            <a:r>
              <a:rPr lang="en-US" dirty="0"/>
              <a:t>concepts</a:t>
            </a:r>
          </a:p>
          <a:p>
            <a:r>
              <a:rPr lang="en-US" sz="2400" dirty="0"/>
              <a:t>Pipelining</a:t>
            </a:r>
          </a:p>
          <a:p>
            <a:r>
              <a:rPr lang="en-US" sz="2400" dirty="0"/>
              <a:t>Task parallelism</a:t>
            </a:r>
          </a:p>
          <a:p>
            <a:r>
              <a:rPr lang="en-US" sz="2400" dirty="0"/>
              <a:t>Data parallelism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374375-551C-4A5D-97E6-C6E87013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386" y="1825625"/>
            <a:ext cx="8278214" cy="40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99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Thread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8C523-64FC-4553-9BE6-F9F4F820E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" y="1141131"/>
            <a:ext cx="11558954" cy="55930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D843EB-72FE-4C66-BD93-CE28C977AFD2}"/>
              </a:ext>
            </a:extLst>
          </p:cNvPr>
          <p:cNvSpPr/>
          <p:nvPr/>
        </p:nvSpPr>
        <p:spPr>
          <a:xfrm>
            <a:off x="2996419" y="1068962"/>
            <a:ext cx="2699302" cy="3038804"/>
          </a:xfrm>
          <a:prstGeom prst="roundRect">
            <a:avLst/>
          </a:prstGeom>
          <a:solidFill>
            <a:srgbClr val="EB811B">
              <a:alpha val="50196"/>
            </a:srgbClr>
          </a:solidFill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DF42FC-A9B4-47D7-A3A1-E33C37B44BB4}"/>
              </a:ext>
            </a:extLst>
          </p:cNvPr>
          <p:cNvSpPr/>
          <p:nvPr/>
        </p:nvSpPr>
        <p:spPr>
          <a:xfrm>
            <a:off x="316523" y="4107766"/>
            <a:ext cx="5379198" cy="1698048"/>
          </a:xfrm>
          <a:prstGeom prst="roundRect">
            <a:avLst/>
          </a:prstGeom>
          <a:solidFill>
            <a:srgbClr val="EB811B">
              <a:alpha val="50196"/>
            </a:srgbClr>
          </a:solidFill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28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F5C08-1B36-4B22-90BC-E8724BB0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89" y="557211"/>
            <a:ext cx="8588966" cy="61769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 task </a:t>
            </a:r>
            <a:br>
              <a:rPr lang="en-US" dirty="0"/>
            </a:br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5" y="1807766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Based on work-stealing</a:t>
            </a:r>
          </a:p>
          <a:p>
            <a:r>
              <a:rPr lang="en-US" dirty="0"/>
              <a:t>worker threads actively </a:t>
            </a:r>
            <a:br>
              <a:rPr lang="en-US" dirty="0"/>
            </a:br>
            <a:r>
              <a:rPr lang="en-US" dirty="0"/>
              <a:t>look for new work when </a:t>
            </a:r>
            <a:br>
              <a:rPr lang="en-US" dirty="0"/>
            </a:br>
            <a:r>
              <a:rPr lang="en-US" dirty="0"/>
              <a:t>they become idle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cmp</a:t>
            </a:r>
            <a:r>
              <a:rPr lang="en-US" dirty="0"/>
              <a:t>. with work-sharing)</a:t>
            </a:r>
          </a:p>
          <a:p>
            <a:r>
              <a:rPr lang="en-US" dirty="0"/>
              <a:t>good for dynamic </a:t>
            </a:r>
            <a:br>
              <a:rPr lang="en-US" dirty="0"/>
            </a:br>
            <a:r>
              <a:rPr lang="en-US" dirty="0"/>
              <a:t>environments with </a:t>
            </a:r>
            <a:br>
              <a:rPr lang="en-US" dirty="0"/>
            </a:br>
            <a:r>
              <a:rPr lang="en-US" dirty="0"/>
              <a:t>applications that </a:t>
            </a:r>
            <a:br>
              <a:rPr lang="en-US" dirty="0"/>
            </a:br>
            <a:r>
              <a:rPr lang="en-US" dirty="0"/>
              <a:t>dynamically spawn </a:t>
            </a:r>
            <a:br>
              <a:rPr lang="en-US" dirty="0"/>
            </a:br>
            <a:r>
              <a:rPr lang="en-US" dirty="0"/>
              <a:t>many tasks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Uses global thread </a:t>
            </a:r>
            <a:br>
              <a:rPr lang="en-US" dirty="0"/>
            </a:br>
            <a:r>
              <a:rPr lang="en-US" dirty="0"/>
              <a:t>pool (the Market) </a:t>
            </a:r>
            <a:br>
              <a:rPr lang="en-US" dirty="0"/>
            </a:br>
            <a:r>
              <a:rPr lang="en-US" dirty="0"/>
              <a:t>and Task arenas</a:t>
            </a:r>
          </a:p>
        </p:txBody>
      </p:sp>
    </p:spTree>
    <p:extLst>
      <p:ext uri="{BB962C8B-B14F-4D97-AF65-F5344CB8AC3E}">
        <p14:creationId xmlns:p14="http://schemas.microsoft.com/office/powerpoint/2010/main" val="150296243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43A8BC-41BE-4665-BC86-147EF906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85" y="0"/>
            <a:ext cx="9948515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 task </a:t>
            </a:r>
            <a:br>
              <a:rPr lang="en-US" dirty="0"/>
            </a:br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BB68-1897-4A1F-BDF2-2A2F923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20BE9-BC9F-40CC-A302-3DA0D59EB4C4}"/>
              </a:ext>
            </a:extLst>
          </p:cNvPr>
          <p:cNvSpPr/>
          <p:nvPr/>
        </p:nvSpPr>
        <p:spPr>
          <a:xfrm>
            <a:off x="4748269" y="3428999"/>
            <a:ext cx="1443211" cy="274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3DF9FA-CBA5-4FC2-9EE5-35D7F5E94000}"/>
              </a:ext>
            </a:extLst>
          </p:cNvPr>
          <p:cNvSpPr/>
          <p:nvPr/>
        </p:nvSpPr>
        <p:spPr>
          <a:xfrm>
            <a:off x="6191480" y="3428998"/>
            <a:ext cx="1443211" cy="274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B7403D-AA32-48C3-A8F9-21AD3F7FA416}"/>
              </a:ext>
            </a:extLst>
          </p:cNvPr>
          <p:cNvSpPr/>
          <p:nvPr/>
        </p:nvSpPr>
        <p:spPr>
          <a:xfrm>
            <a:off x="7754039" y="3428997"/>
            <a:ext cx="1443211" cy="274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5AA35-E9B6-41A8-904A-57B2CCC21271}"/>
              </a:ext>
            </a:extLst>
          </p:cNvPr>
          <p:cNvSpPr/>
          <p:nvPr/>
        </p:nvSpPr>
        <p:spPr>
          <a:xfrm>
            <a:off x="9222957" y="3316993"/>
            <a:ext cx="1443211" cy="274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AAACB-31E2-431B-A422-0A600EAF2260}"/>
              </a:ext>
            </a:extLst>
          </p:cNvPr>
          <p:cNvSpPr/>
          <p:nvPr/>
        </p:nvSpPr>
        <p:spPr>
          <a:xfrm>
            <a:off x="10691869" y="3428997"/>
            <a:ext cx="1443211" cy="274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00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Parallel </a:t>
            </a:r>
            <a:r>
              <a:rPr lang="en-US" sz="4400" dirty="0" err="1"/>
              <a:t>Matlab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396705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in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Matlab</a:t>
            </a:r>
            <a:r>
              <a:rPr lang="en-US" dirty="0"/>
              <a:t> is a high-level language and interactive environment for numerical computation.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Support for parallel programming via the </a:t>
            </a:r>
            <a:r>
              <a:rPr lang="en-US" dirty="0">
                <a:solidFill>
                  <a:srgbClr val="EB811B"/>
                </a:solidFill>
              </a:rPr>
              <a:t>Parallel Computing Toolbox</a:t>
            </a:r>
          </a:p>
          <a:p>
            <a:r>
              <a:rPr lang="en-US" dirty="0"/>
              <a:t>runs on multicore processors, GPUs, and computer clusters</a:t>
            </a:r>
          </a:p>
          <a:p>
            <a:r>
              <a:rPr lang="en-US" dirty="0"/>
              <a:t>supports parallel for-loops, special array types, and parallelized numerical algorithms</a:t>
            </a:r>
          </a:p>
        </p:txBody>
      </p:sp>
    </p:spTree>
    <p:extLst>
      <p:ext uri="{BB962C8B-B14F-4D97-AF65-F5344CB8AC3E}">
        <p14:creationId xmlns:p14="http://schemas.microsoft.com/office/powerpoint/2010/main" val="404272168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in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elements of a parallel computation within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sz="2400" i="1" dirty="0"/>
              <a:t>client </a:t>
            </a:r>
            <a:r>
              <a:rPr lang="en-US" sz="2400" dirty="0"/>
              <a:t>- a </a:t>
            </a:r>
            <a:r>
              <a:rPr lang="en-US" sz="2400" dirty="0" err="1"/>
              <a:t>Matlab</a:t>
            </a:r>
            <a:r>
              <a:rPr lang="en-US" sz="2400" dirty="0"/>
              <a:t> session that submits a job</a:t>
            </a:r>
          </a:p>
          <a:p>
            <a:r>
              <a:rPr lang="en-US" sz="2400" i="1" dirty="0"/>
              <a:t>communicate job </a:t>
            </a:r>
            <a:r>
              <a:rPr lang="en-US" sz="2400" dirty="0"/>
              <a:t>- a job composed of communicating tasks</a:t>
            </a:r>
          </a:p>
          <a:p>
            <a:r>
              <a:rPr lang="en-US" sz="2400" i="1" dirty="0"/>
              <a:t>independent job </a:t>
            </a:r>
            <a:r>
              <a:rPr lang="en-US" sz="2400" dirty="0"/>
              <a:t>- a job composed on independent tasks</a:t>
            </a:r>
          </a:p>
          <a:p>
            <a:r>
              <a:rPr lang="en-US" sz="2400" i="1" dirty="0"/>
              <a:t>lab </a:t>
            </a:r>
            <a:r>
              <a:rPr lang="en-US" sz="2400" dirty="0"/>
              <a:t>- an analogy of worker in other languages</a:t>
            </a:r>
          </a:p>
          <a:p>
            <a:r>
              <a:rPr lang="en-US" sz="2400" i="1" dirty="0"/>
              <a:t>pool </a:t>
            </a:r>
            <a:r>
              <a:rPr lang="en-US" sz="2400" dirty="0"/>
              <a:t>- a collection of labs</a:t>
            </a:r>
          </a:p>
          <a:p>
            <a:r>
              <a:rPr lang="en-US" sz="2400" i="1" dirty="0" err="1"/>
              <a:t>parfor</a:t>
            </a:r>
            <a:r>
              <a:rPr lang="en-US" sz="2400" i="1" dirty="0"/>
              <a:t> </a:t>
            </a:r>
            <a:r>
              <a:rPr lang="en-US" sz="2400" dirty="0"/>
              <a:t>- parallel for loop</a:t>
            </a:r>
          </a:p>
          <a:p>
            <a:r>
              <a:rPr lang="en-US" sz="2400" dirty="0" err="1"/>
              <a:t>boradcast</a:t>
            </a:r>
            <a:r>
              <a:rPr lang="en-US" sz="2400" dirty="0"/>
              <a:t>, reduction, and sliced variables</a:t>
            </a:r>
          </a:p>
        </p:txBody>
      </p:sp>
    </p:spTree>
    <p:extLst>
      <p:ext uri="{BB962C8B-B14F-4D97-AF65-F5344CB8AC3E}">
        <p14:creationId xmlns:p14="http://schemas.microsoft.com/office/powerpoint/2010/main" val="422748947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in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D2FBBC7-A761-456E-8D05-7F2400AEA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726" y="1090862"/>
            <a:ext cx="9699990" cy="58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742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Parallel Python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2283026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parallel programming framework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760378" cy="4351338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CD67F-E9DD-4AB2-B269-94A8E761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" y="1990012"/>
            <a:ext cx="5453619" cy="37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525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Python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is an object-oriented, interpreted, and interactive programming language. Easy and fun </a:t>
            </a:r>
            <a:r>
              <a:rPr lang="en-US" baseline="-25000" dirty="0"/>
              <a:t>(2014)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is of paramount importance for data science </a:t>
            </a:r>
            <a:r>
              <a:rPr lang="en-US" baseline="-25000" dirty="0"/>
              <a:t>(now)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A16EAA-5888-4A11-B57D-827681C2E04D}"/>
              </a:ext>
            </a:extLst>
          </p:cNvPr>
          <p:cNvGrpSpPr/>
          <p:nvPr/>
        </p:nvGrpSpPr>
        <p:grpSpPr>
          <a:xfrm>
            <a:off x="1147163" y="4495355"/>
            <a:ext cx="8983496" cy="1211666"/>
            <a:chOff x="1320583" y="4574183"/>
            <a:chExt cx="8983496" cy="1211666"/>
          </a:xfrm>
        </p:grpSpPr>
        <p:pic>
          <p:nvPicPr>
            <p:cNvPr id="3074" name="Picture 2" descr="Image result for scikit learn">
              <a:extLst>
                <a:ext uri="{FF2B5EF4-FFF2-40B4-BE49-F238E27FC236}">
                  <a16:creationId xmlns:a16="http://schemas.microsoft.com/office/drawing/2014/main" id="{89B7622B-B049-4D9A-885D-3609F281E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583" y="4640142"/>
              <a:ext cx="1905000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pytorch">
              <a:extLst>
                <a:ext uri="{FF2B5EF4-FFF2-40B4-BE49-F238E27FC236}">
                  <a16:creationId xmlns:a16="http://schemas.microsoft.com/office/drawing/2014/main" id="{F44E8837-3751-45E7-A2D3-930C8E664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8210" y="4574183"/>
              <a:ext cx="2586858" cy="51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keras">
              <a:extLst>
                <a:ext uri="{FF2B5EF4-FFF2-40B4-BE49-F238E27FC236}">
                  <a16:creationId xmlns:a16="http://schemas.microsoft.com/office/drawing/2014/main" id="{7DAD036D-B6F4-4A22-9D53-A8B00405A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446" y="5149730"/>
              <a:ext cx="2191078" cy="636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pandas">
              <a:extLst>
                <a:ext uri="{FF2B5EF4-FFF2-40B4-BE49-F238E27FC236}">
                  <a16:creationId xmlns:a16="http://schemas.microsoft.com/office/drawing/2014/main" id="{0D0AB112-DE8E-4D2C-A703-68D12B250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779" y="4574183"/>
              <a:ext cx="4686300" cy="97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2150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Python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Parallel programming in Python</a:t>
            </a:r>
          </a:p>
          <a:p>
            <a:r>
              <a:rPr lang="en-US" sz="2400" dirty="0"/>
              <a:t>Not as easy as it could be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600" dirty="0"/>
              <a:t>Python is an interpreted (JIT compiled) language with automated memory management</a:t>
            </a:r>
          </a:p>
          <a:p>
            <a:r>
              <a:rPr lang="en-US" sz="2600" dirty="0"/>
              <a:t>GIL (in </a:t>
            </a:r>
            <a:r>
              <a:rPr lang="en-US" sz="2600" dirty="0" err="1"/>
              <a:t>CPython</a:t>
            </a:r>
            <a:r>
              <a:rPr lang="en-US" sz="2600" dirty="0"/>
              <a:t>) is a mutex that prevents multiple native threads from executing Python bytecodes at once</a:t>
            </a:r>
          </a:p>
          <a:p>
            <a:r>
              <a:rPr lang="en-US" sz="2600" dirty="0"/>
              <a:t>it is necessary for </a:t>
            </a:r>
            <a:r>
              <a:rPr lang="en-US" sz="2600" dirty="0" err="1"/>
              <a:t>CPython’s</a:t>
            </a:r>
            <a:r>
              <a:rPr lang="en-US" sz="2600" dirty="0"/>
              <a:t> (no thread safe) memory management</a:t>
            </a:r>
          </a:p>
          <a:p>
            <a:r>
              <a:rPr lang="en-US" sz="2600"/>
              <a:t>overcome </a:t>
            </a:r>
            <a:r>
              <a:rPr lang="en-US" sz="2600" dirty="0"/>
              <a:t>by is multiprocessing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8802674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parallel programming framework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76037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Constructs for exposing and expressing parallelism</a:t>
            </a:r>
          </a:p>
          <a:p>
            <a:r>
              <a:rPr lang="en-US" sz="2400" dirty="0"/>
              <a:t>syntax for parallelism in a programming language</a:t>
            </a:r>
          </a:p>
          <a:p>
            <a:r>
              <a:rPr lang="en-US" sz="2400" dirty="0"/>
              <a:t>high- and low-level approaches</a:t>
            </a:r>
          </a:p>
          <a:p>
            <a:pPr lvl="1"/>
            <a:r>
              <a:rPr lang="en-US" sz="2000" dirty="0"/>
              <a:t>threads vs. parallel sections</a:t>
            </a:r>
          </a:p>
          <a:p>
            <a:pPr lvl="1"/>
            <a:r>
              <a:rPr lang="en-US" sz="2000" dirty="0"/>
              <a:t>shared memory vs. message passing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CD67F-E9DD-4AB2-B269-94A8E761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" y="1990012"/>
            <a:ext cx="5453619" cy="3703460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095A0178-AA90-4403-97DD-87673C4D2B59}"/>
              </a:ext>
            </a:extLst>
          </p:cNvPr>
          <p:cNvSpPr/>
          <p:nvPr/>
        </p:nvSpPr>
        <p:spPr>
          <a:xfrm rot="5400000">
            <a:off x="5336017" y="2264962"/>
            <a:ext cx="396766" cy="1111469"/>
          </a:xfrm>
          <a:prstGeom prst="downArrow">
            <a:avLst/>
          </a:prstGeom>
          <a:solidFill>
            <a:srgbClr val="EB811B">
              <a:alpha val="50196"/>
            </a:srgbClr>
          </a:solidFill>
          <a:ln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6851A4-9845-4D40-ADB6-F37E3069FB0F}"/>
              </a:ext>
            </a:extLst>
          </p:cNvPr>
          <p:cNvSpPr/>
          <p:nvPr/>
        </p:nvSpPr>
        <p:spPr>
          <a:xfrm>
            <a:off x="7572650" y="4678996"/>
            <a:ext cx="2807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WHAT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85174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parallel programming framework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76037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Operational semantics for the model</a:t>
            </a:r>
          </a:p>
          <a:p>
            <a:r>
              <a:rPr lang="en-US" sz="2400" dirty="0"/>
              <a:t>an abstraction of computation that links the programming and machine model</a:t>
            </a:r>
          </a:p>
          <a:p>
            <a:r>
              <a:rPr lang="en-US" sz="2400" dirty="0"/>
              <a:t>communication, locality, synchronization, </a:t>
            </a:r>
            <a:r>
              <a:rPr lang="en-US" sz="2400" dirty="0" err="1"/>
              <a:t>etc</a:t>
            </a:r>
            <a:r>
              <a:rPr lang="en-US" sz="2400" dirty="0"/>
              <a:t>, used to allow parallelism with maximum efficiency</a:t>
            </a:r>
          </a:p>
          <a:p>
            <a:r>
              <a:rPr lang="en-US" sz="2400" dirty="0"/>
              <a:t>yes, the borders are quite fuzzy</a:t>
            </a:r>
          </a:p>
          <a:p>
            <a:r>
              <a:rPr lang="en-US" sz="2400" dirty="0"/>
              <a:t>data-parallel; message-driven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CD67F-E9DD-4AB2-B269-94A8E761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" y="1990012"/>
            <a:ext cx="5453619" cy="3703460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095A0178-AA90-4403-97DD-87673C4D2B59}"/>
              </a:ext>
            </a:extLst>
          </p:cNvPr>
          <p:cNvSpPr/>
          <p:nvPr/>
        </p:nvSpPr>
        <p:spPr>
          <a:xfrm rot="5400000">
            <a:off x="5260486" y="3247177"/>
            <a:ext cx="396766" cy="1111469"/>
          </a:xfrm>
          <a:prstGeom prst="downArrow">
            <a:avLst/>
          </a:prstGeom>
          <a:solidFill>
            <a:srgbClr val="EB811B">
              <a:alpha val="50196"/>
            </a:srgbClr>
          </a:solidFill>
          <a:ln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36A4EB-50D6-4EB8-BC1C-87A9E8641BE1}"/>
              </a:ext>
            </a:extLst>
          </p:cNvPr>
          <p:cNvSpPr/>
          <p:nvPr/>
        </p:nvSpPr>
        <p:spPr>
          <a:xfrm>
            <a:off x="7572650" y="5859071"/>
            <a:ext cx="2807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HOW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178188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parallel programming framework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822" y="1825625"/>
            <a:ext cx="6094556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Abstract model isolating the computation from machine details</a:t>
            </a:r>
          </a:p>
          <a:p>
            <a:pPr lvl="1"/>
            <a:r>
              <a:rPr lang="en-US" sz="2800" dirty="0"/>
              <a:t>efficiency, portability, interoperability, tools and infra</a:t>
            </a:r>
          </a:p>
          <a:p>
            <a:pPr lvl="1"/>
            <a:r>
              <a:rPr lang="en-US" sz="2800" dirty="0"/>
              <a:t>optimization to the level of target HW 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CD67F-E9DD-4AB2-B269-94A8E761A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" y="1990012"/>
            <a:ext cx="5453619" cy="3703460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095A0178-AA90-4403-97DD-87673C4D2B59}"/>
              </a:ext>
            </a:extLst>
          </p:cNvPr>
          <p:cNvSpPr/>
          <p:nvPr/>
        </p:nvSpPr>
        <p:spPr>
          <a:xfrm rot="5400000">
            <a:off x="5341882" y="4359881"/>
            <a:ext cx="396766" cy="1111469"/>
          </a:xfrm>
          <a:prstGeom prst="downArrow">
            <a:avLst/>
          </a:prstGeom>
          <a:solidFill>
            <a:srgbClr val="EB811B">
              <a:alpha val="50196"/>
            </a:srgbClr>
          </a:solidFill>
          <a:ln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36A4EB-50D6-4EB8-BC1C-87A9E8641BE1}"/>
              </a:ext>
            </a:extLst>
          </p:cNvPr>
          <p:cNvSpPr/>
          <p:nvPr/>
        </p:nvSpPr>
        <p:spPr>
          <a:xfrm>
            <a:off x="7154653" y="5693472"/>
            <a:ext cx="33088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WHERE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8606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Charm ++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124709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High-level parallel programming model (PPL University of Illinois, </a:t>
            </a:r>
            <a:br>
              <a:rPr lang="en-US" dirty="0"/>
            </a:br>
            <a:r>
              <a:rPr lang="en-US" dirty="0"/>
              <a:t>Urbana-Champaign)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Object-oriented, application is a collection of communicating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the notion of </a:t>
            </a:r>
            <a:r>
              <a:rPr lang="en-US" dirty="0">
                <a:solidFill>
                  <a:srgbClr val="EB811B"/>
                </a:solidFill>
              </a:rPr>
              <a:t>chares</a:t>
            </a:r>
            <a:r>
              <a:rPr lang="en-US" dirty="0"/>
              <a:t>, special objects with data, ability to send and receive messages, and execute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Communication (message passing) asynchronous to code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C++, Python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62FB93-3FAC-4E52-B5F4-ABC8317F4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55" y="264429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9997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DF403-8BB9-47F8-B739-B8BFEE0A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08" y="2741752"/>
            <a:ext cx="9350383" cy="41162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051043-C52C-4B47-82FA-E5A4B20E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Charm++ Chares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B27989-BC7D-48F9-88DD-C8DE9022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Units of parallel execution (application decomposition), migrating across processors</a:t>
            </a:r>
          </a:p>
          <a:p>
            <a:r>
              <a:rPr lang="en-US" dirty="0"/>
              <a:t>Virtual processors</a:t>
            </a:r>
          </a:p>
        </p:txBody>
      </p:sp>
    </p:spTree>
    <p:extLst>
      <p:ext uri="{BB962C8B-B14F-4D97-AF65-F5344CB8AC3E}">
        <p14:creationId xmlns:p14="http://schemas.microsoft.com/office/powerpoint/2010/main" val="27779168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1032</Words>
  <Application>Microsoft Office PowerPoint</Application>
  <PresentationFormat>Widescreen</PresentationFormat>
  <Paragraphs>166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CF Quebec Stamp</vt:lpstr>
      <vt:lpstr>Arial</vt:lpstr>
      <vt:lpstr>Calibri</vt:lpstr>
      <vt:lpstr>Fira Sans Book</vt:lpstr>
      <vt:lpstr>Custom Design</vt:lpstr>
      <vt:lpstr>Parallel and Distributed Systems / 4</vt:lpstr>
      <vt:lpstr>Agenda</vt:lpstr>
      <vt:lpstr>Components of a parallel programming framework</vt:lpstr>
      <vt:lpstr>Components of a parallel programming framework</vt:lpstr>
      <vt:lpstr>Components of a parallel programming framework</vt:lpstr>
      <vt:lpstr>Components of a parallel programming framework</vt:lpstr>
      <vt:lpstr>PowerPoint Presentation</vt:lpstr>
      <vt:lpstr>Charm++</vt:lpstr>
      <vt:lpstr>Charm++ Chares</vt:lpstr>
      <vt:lpstr>Charm++ execution model</vt:lpstr>
      <vt:lpstr>Charm++ load balancing</vt:lpstr>
      <vt:lpstr>PowerPoint Presentation</vt:lpstr>
      <vt:lpstr>Intel Thread Building Blocks</vt:lpstr>
      <vt:lpstr>TBBs perspective on SHM apps</vt:lpstr>
      <vt:lpstr>Intel Thread Building Blocks</vt:lpstr>
      <vt:lpstr>Intel Thread Building Blocks</vt:lpstr>
      <vt:lpstr>TBB Flow Graph</vt:lpstr>
      <vt:lpstr>TBB Flow Graph</vt:lpstr>
      <vt:lpstr>TBB Flow Graph</vt:lpstr>
      <vt:lpstr>TBB Flow Graph</vt:lpstr>
      <vt:lpstr>TBB Flow Graph</vt:lpstr>
      <vt:lpstr>Intel Thread Building Blocks</vt:lpstr>
      <vt:lpstr>TBB task  scheduling</vt:lpstr>
      <vt:lpstr>TBB task  scheduling</vt:lpstr>
      <vt:lpstr>PowerPoint Presentation</vt:lpstr>
      <vt:lpstr>Parallelism in Matlab</vt:lpstr>
      <vt:lpstr>Parallelism in Matlab</vt:lpstr>
      <vt:lpstr>Parallelism in Matlab</vt:lpstr>
      <vt:lpstr>PowerPoint Presentation</vt:lpstr>
      <vt:lpstr>Parallel Python</vt:lpstr>
      <vt:lpstr>Parallel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I / 1</dc:title>
  <dc:creator>kro080@vsb.cz</dc:creator>
  <cp:lastModifiedBy>kro080@vsb.cz</cp:lastModifiedBy>
  <cp:revision>743</cp:revision>
  <dcterms:created xsi:type="dcterms:W3CDTF">2019-09-25T16:59:14Z</dcterms:created>
  <dcterms:modified xsi:type="dcterms:W3CDTF">2021-03-12T09:44:35Z</dcterms:modified>
</cp:coreProperties>
</file>